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57" r:id="rId5"/>
    <p:sldId id="258" r:id="rId6"/>
    <p:sldId id="259" r:id="rId7"/>
    <p:sldId id="261" r:id="rId8"/>
    <p:sldId id="260" r:id="rId9"/>
    <p:sldId id="262" r:id="rId10"/>
    <p:sldId id="266" r:id="rId11"/>
    <p:sldId id="267" r:id="rId12"/>
    <p:sldId id="268" r:id="rId13"/>
    <p:sldId id="278" r:id="rId14"/>
    <p:sldId id="279" r:id="rId15"/>
    <p:sldId id="280" r:id="rId16"/>
    <p:sldId id="281" r:id="rId17"/>
    <p:sldId id="282" r:id="rId18"/>
    <p:sldId id="265" r:id="rId19"/>
    <p:sldId id="283" r:id="rId20"/>
    <p:sldId id="269" r:id="rId21"/>
    <p:sldId id="272" r:id="rId22"/>
    <p:sldId id="273" r:id="rId23"/>
    <p:sldId id="274" r:id="rId24"/>
    <p:sldId id="275" r:id="rId25"/>
    <p:sldId id="276" r:id="rId26"/>
    <p:sldId id="277" r:id="rId27"/>
    <p:sldId id="264" r:id="rId28"/>
    <p:sldId id="284" r:id="rId2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arzyna Chrząstowska" initials="KC" lastIdx="0" clrIdx="0">
    <p:extLst>
      <p:ext uri="{19B8F6BF-5375-455C-9EA6-DF929625EA0E}">
        <p15:presenceInfo xmlns:p15="http://schemas.microsoft.com/office/powerpoint/2012/main" xmlns="" userId="S-1-5-21-3623424561-1242582059-310255291-10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FF"/>
    <a:srgbClr val="00CC00"/>
    <a:srgbClr val="000000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60" autoAdjust="0"/>
    <p:restoredTop sz="94660"/>
  </p:normalViewPr>
  <p:slideViewPr>
    <p:cSldViewPr snapToGrid="0">
      <p:cViewPr>
        <p:scale>
          <a:sx n="75" d="100"/>
          <a:sy n="75" d="100"/>
        </p:scale>
        <p:origin x="-771" y="-14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BE3658-2EEF-4BBA-BAE3-46A263C45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D0623D0A-2B0F-4551-ADC4-3E58C6621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7AC4E589-73E9-4002-9AE9-5D167EBE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8B16EFB-7323-45A3-BB9E-68F37386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CC35722-A640-4EF4-8CB5-DE6D38452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666247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FA14288-5FC9-44CE-86F3-371B3F9D1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33B3A3C8-2E13-4685-A235-3D0B96B36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F7D9B23-EF75-4803-852B-672CF0611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E1CD255-EE14-4A00-90D1-9CA54D5E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725271E-8F6D-4BE5-8561-D5BCD25E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66691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FC643666-52C7-4EEB-9B77-23E050294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6804092F-AE3A-4528-880A-BCC110CF3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10DE92C-FF81-4129-B52C-9E8A0C4A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BBD0494-61CA-405E-BC15-F803CEDE7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0B7BF5E-88AF-4814-8648-D7DAD8E8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25275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2C9B8A8-AF63-4F64-A891-C673FDA6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E887F9F-58EC-4B9B-9B2D-05897ABA27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83E4414-CC99-43F1-9C91-B81103F2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FA241BA-2813-4979-95B8-2973CC32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4DAE29C-E20A-4F21-AFC4-DAB306EF1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5029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013046-B9FE-4C41-B324-9346F7835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2E14619-172D-427E-A264-CD529ED32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29F5787D-7C86-437F-8AED-140879A4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1ECD532-824C-4BEE-BAC5-33CD2667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21CBB9C6-608B-4376-9B84-8B9CBA5A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4509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9BDCDD-ED81-42A9-ACE2-F6FCF326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C89563A-C7A7-4E39-8821-59E12A2A6D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E4EBF14-3E50-4FEA-9A14-0F4C873E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8CA0C73-415B-4FE9-85DD-0CE53AE33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FA4906B-27C3-4FD0-A21D-AF004C110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FBE27FDD-496F-49C8-AB85-33AB64720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73567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402792-2E9A-4608-959D-94C70BEF4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913CE205-37E3-4731-A7E9-6B45433AB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FFD3C2C-87CE-40D4-8509-F8FE4BDF7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696E762A-8393-48D1-88C4-3AE886489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70EA7CE5-451B-43D3-BBC7-99254B119E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0B1970C6-995F-4836-942E-00A43AD4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1F1BB633-CDD1-463D-B45E-FFE0EDBBB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E87FDD8E-2577-4D83-8F09-AC36168C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5307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24578D-2921-4D73-A85C-EB68293D7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703F09DB-6A43-4811-A817-F02B92F4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1616F0C2-5528-41ED-BAC8-58193891A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26F08C65-40E7-4FF0-B639-4BD0B1A13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131153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19D17486-9731-400F-A72B-95DF94E7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F8F39A9F-B0EA-4D25-89D0-F38CBCA4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6FB256DE-CE5C-4008-93B7-810585C3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82857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C2AD738-4FE6-48CA-BBDB-DF0B86FCC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8F1A953-4B06-4CB3-A8FF-B5EB593B3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5D72043B-A0BF-4DE0-A311-3710B0352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60D578B-988A-4C59-B3B4-8393CE4AA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CC7AFBAB-790B-4214-A13D-2AB46900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546E730-9A09-4C30-A6C0-5AAA1926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36919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1D3156-07A5-4BF2-ADCC-C54127FC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4376CB3C-AAA2-4BBA-B5B8-A7941503A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AE182CB-8222-4A73-8450-3CAA226A9E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1C2B4AA-06B6-47C3-894C-B9F2163B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A6B312D-A6AC-4849-AAF6-3DF453AA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7A61553-B19A-41DC-BE02-82680C26A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3270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8CD0E31E-23E5-4D20-BEA3-65A9A42E6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10C8777B-B0C6-44C1-9ACF-6FD397996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6F4165E-61B0-42C7-9A35-71E579E35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50241-4CE8-4C05-89BB-2488D4388D94}" type="datetimeFigureOut">
              <a:rPr lang="pl-PL" smtClean="0"/>
              <a:pPr/>
              <a:t>19.03.2021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920878E-1816-4E2C-AA99-443395CD2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C93DDC3-D534-456D-9FB3-03C2C9196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4FE2C-69F0-4C14-9A52-EC4B5CA6A7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98972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wav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://www.garnek.pl/lucio/26307850/woda-tu-czysta-i-zimna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r motyle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Obraz 5" descr="Biedronka, Chrząszcz, Owad, Trawa, Krajobraz, Niebo"/>
          <p:cNvPicPr/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344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4B00D1E-668A-48B5-A55D-20185B108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19400"/>
          </a:xfrm>
        </p:spPr>
        <p:txBody>
          <a:bodyPr>
            <a:noAutofit/>
          </a:bodyPr>
          <a:lstStyle/>
          <a:p>
            <a:r>
              <a:rPr lang="pl-PL" sz="6000" b="1" dirty="0" smtClean="0">
                <a:latin typeface="Monotype Corsiva" pitchFamily="66" charset="0"/>
              </a:rPr>
              <a:t>Witamy wiosnę</a:t>
            </a:r>
            <a:br>
              <a:rPr lang="pl-PL" sz="6000" b="1" dirty="0" smtClean="0">
                <a:latin typeface="Monotype Corsiva" pitchFamily="66" charset="0"/>
              </a:rPr>
            </a:br>
            <a:r>
              <a:rPr lang="pl-PL" sz="6000" b="1" dirty="0" smtClean="0">
                <a:latin typeface="Monotype Corsiva" pitchFamily="66" charset="0"/>
              </a:rPr>
              <a:t>      2021</a:t>
            </a:r>
            <a:endParaRPr lang="pl-PL" sz="6000" b="1" dirty="0">
              <a:latin typeface="Monotype Corsiva" pitchFamily="66" charset="0"/>
            </a:endParaRPr>
          </a:p>
        </p:txBody>
      </p:sp>
      <p:pic>
        <p:nvPicPr>
          <p:cNvPr id="5124" name="Picture 4" descr="Żaba, Litoria, Płazy, Motocykl Żaba, Zwierząt, Żółty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2959894"/>
            <a:ext cx="2984500" cy="2463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Żaba, Język, Zwierząt, Zielony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91397"/>
            <a:ext cx="2171700" cy="19383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 descr="Bocian, Ptak, Mucha, Skrzydełka, Anthropomorphized"/>
          <p:cNvPicPr/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25" y="241061"/>
            <a:ext cx="5760720" cy="2898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8" name="Picture 8" descr="Zwierząt, Motyl, Chromatyczny, Pływające, Owad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8247"/>
            <a:ext cx="1262425" cy="10802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 motyle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1568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 numSld="28" showWhenStopped="0">
                <p:cTn id="5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9F092C6-79CC-4E05-85BA-97AA1127B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Pierwszy dzień wiosny na świecie - zwyczaje, których nie znałeś!</a:t>
            </a:r>
            <a:endParaRPr lang="pl-PL" dirty="0">
              <a:ln>
                <a:solidFill>
                  <a:schemeClr val="tx1"/>
                </a:solidFill>
              </a:ln>
              <a:solidFill>
                <a:srgbClr val="FF66FF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067AB2B-33FE-4674-8D35-68A76C5E6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0085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60000"/>
              </a:lnSpc>
              <a:buNone/>
            </a:pP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Persji</a:t>
            </a:r>
            <a:r>
              <a:rPr lang="pl-PL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przygotowania do pierwszego dnia wiosny, zwanego Nowruz, zaczynają się już kilka tygodni wcześniej. W domach umieszcza się naczynia z wodą, która utożsamiana jest ze zdrowiem, aby wygonić z domostwa nieszczęścia. Przygotowuje się przedstawienia taneczne, często połączone z ogniskami oraz pokazy fajerwerków. Słowo Nowruz pochodzi z języka perskiego i oznacza Nowy Dzień. Jest to święto nowego roku wywodzące się z tradycji zaratusztriańskiej, które obchodzone jest w pierwszym dniu wiosny nie tylko w </a:t>
            </a: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Iranie</a:t>
            </a:r>
            <a:r>
              <a:rPr lang="pl-PL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ale także w </a:t>
            </a: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Afganistanie, Albanii, Azerbejdżanie, Gruzji, Iraku, Turcji, Kirgistanie, Kazachstanie, Tadżykistanie, Uzbekistanie i Turkmenistanie.</a:t>
            </a:r>
            <a:b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3707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02C6A7A7-8A6E-48AF-BC81-0CDB0F456DBC}"/>
              </a:ext>
            </a:extLst>
          </p:cNvPr>
          <p:cNvSpPr/>
          <p:nvPr/>
        </p:nvSpPr>
        <p:spPr>
          <a:xfrm>
            <a:off x="1352146" y="359924"/>
            <a:ext cx="1011676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Zgodnie z tradycją pierwszy dzień wiosny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Bali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rozpoczyna się wraz z przesileniem wiosennym, jest to też pierwszy dzień Nowego Roku. Obchody rozpoczęcia wiosny zaczynają się dwa dni wcześniej - pierwszego dnia odbywa się rytuał oczyszczenia w oceanie, a drugiego ceremonia egzorcyzmów połączona z kolorową paradą. Pierwszy dzień wiosny to Dzień Ciszy. Zamykane są wtedy wszystkie sklepy i restauracje, ulice są puste. Wierzy się, że wtedy Bali odwiedzane jest przez złe duchy. Mieszkańcy wyspy oddają się tego dnia medytacji, aby uzyskać jasność umysłu na rozpoczynający się Nowy Rok</a:t>
            </a:r>
            <a:r>
              <a:rPr lang="pl-PL" dirty="0"/>
              <a:t>.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28341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89D351D3-10A8-4900-ABCD-9AA4FA4B5BDF}"/>
              </a:ext>
            </a:extLst>
          </p:cNvPr>
          <p:cNvSpPr/>
          <p:nvPr/>
        </p:nvSpPr>
        <p:spPr>
          <a:xfrm>
            <a:off x="865761" y="778213"/>
            <a:ext cx="1078797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Bośni i Hercegowinie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dokładniej w mieście Zenica pierwszego dnia wiosny obchodzi się święto Cimburijada. Jest to święto... jajecznicy! Festiwal Jajecznicy najczęściej odbywa się na brzegach rzeki. Ludzie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zbierają się tam, słuchają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muzyki, oglądają pokazy taneczne i oczywiście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jedzą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potrawy z jajek, które są symbolem nowego życia.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13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F7D244A4-74DE-4D34-B109-05280E994CCD}"/>
              </a:ext>
            </a:extLst>
          </p:cNvPr>
          <p:cNvSpPr/>
          <p:nvPr/>
        </p:nvSpPr>
        <p:spPr>
          <a:xfrm>
            <a:off x="1614791" y="612845"/>
            <a:ext cx="10019489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Kraj kwitnącej wiśni</a:t>
            </a:r>
          </a:p>
          <a:p>
            <a:pPr algn="ctr"/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Nadejście wiosny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niezwykłym wydarzeniem dla Japończyków. Celebracja odejścia zimy zaczyna się już w lutym, kiedy to mieszkańcy wyspy przeganiają złe duchy. Najstarszy członek rodziny lub mężczyzna urodzony w roku, któremu patronuje dane zwierzę, rzuca ziarnami w demony, krzycząc: „Demony na zewnątrz, dobro do środka”. Domownicy zbierają ziarna i jedzą ich tyle, ile mają lat plus jedno na poczet udanego nadchodzącego roku.</a:t>
            </a:r>
          </a:p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Jeszcze innym japońskim zwyczajem jest nori maki, polegające na zjedzeniu około 20-centymetrowego rulonu niepokrojonego sushi. Warto podkreślić, że jedzący musi zachować ciszę i być zwróconym w szczęśliwym dla danego regionu kierunku. Konsumpcja ma zapewnić długowieczność oraz powodzenie w interesach.</a:t>
            </a:r>
          </a:p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Kolejnym świętem powiązanym z wiosną i obchodzonym w tym kraju jest obserwowanie kwitnących kwiatów wiśni (uprzednio moreli). Kwitnienie ma nawiązywać do piękna oraz ulotności ludzkiego życia. Japończycy są mistrzami w przewidywaniu dnia kwitnienia tego niezwykłego owocu.</a:t>
            </a:r>
          </a:p>
        </p:txBody>
      </p:sp>
    </p:spTree>
    <p:extLst>
      <p:ext uri="{BB962C8B-B14F-4D97-AF65-F5344CB8AC3E}">
        <p14:creationId xmlns="" xmlns:p14="http://schemas.microsoft.com/office/powerpoint/2010/main" val="3161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2500CFB8-AF5B-4F63-B168-85139E047F23}"/>
              </a:ext>
            </a:extLst>
          </p:cNvPr>
          <p:cNvSpPr/>
          <p:nvPr/>
        </p:nvSpPr>
        <p:spPr>
          <a:xfrm>
            <a:off x="2013625" y="690663"/>
            <a:ext cx="90467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Martenica</a:t>
            </a:r>
          </a:p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Jednym z najstarszych świąt powiązanych z wiosną </a:t>
            </a:r>
            <a:endParaRPr lang="pl-PL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obchodzonych w Europie jest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bułgarska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Martenica (nazywana również dniem Babci Marzec lub Baby Marty). Tradycja ta sięga powstania państwa w VII wieku. W dniu tym Bułgarzy obdarowują się biało-czerwonymi gałgankowymi lalkami. Takie prezenty mają przekupić złą Babę Martę, która opóźnia przybycie wiosny.</a:t>
            </a:r>
          </a:p>
        </p:txBody>
      </p:sp>
    </p:spTree>
    <p:extLst>
      <p:ext uri="{BB962C8B-B14F-4D97-AF65-F5344CB8AC3E}">
        <p14:creationId xmlns="" xmlns:p14="http://schemas.microsoft.com/office/powerpoint/2010/main" val="11673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B054409-A766-496E-AE3F-6DED1A34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Święto ognia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360439A-FA96-4A22-846C-F638EBEA1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Hiszpanii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 połowie marca celebrowane jest święto ognia, czyli Las Fallas. Wówczas na hiszpańskich placach i skwerach prezentowane są pokazy fajerwerków. Uczestnicy święta budują wielkie kukły przedstawiające postaci i sceny z życia społeczno-politycznego. W ostatni dzień święta, budowle są palone, co ma symbolizować oczyszczenie ziemi z zimy.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27960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DB563C0-8427-4652-8E13-28021DB0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Festiwal kolorów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E7C1C23-FA0C-4857-BF3F-CB8B84BEE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Indiach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moment równonocy (phalguna) przypada na przełom lutego oraz marca. W okresie tym na terenie Indii obchodzone jest święto kolorów. Mieszkańcy oblewają się barwioną wodą i posypują kolorowym proszkiem. Moc kolorów ma podkreślić radość z odchodzącej zimy oraz powitanie wiosny.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40855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CC18299-D7D8-439C-84F2-A0D46C171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Tajlandzki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Śmigus 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dyngus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8461E76-2421-4A31-89E2-54A508915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Tajlandii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pierwszy dzień wiosny powiązany jest ściśle z Nowym Rokiem, czyli Songkran. Wówczas odbywa się wielki festiwal wody. Krystalicznym płynem oblewają się wszyscy i to bez ograniczeń – dochodzi do prawdziwej wodnej bitwy!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56574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4">
            <a:extLst>
              <a:ext uri="{FF2B5EF4-FFF2-40B4-BE49-F238E27FC236}">
                <a16:creationId xmlns:a16="http://schemas.microsoft.com/office/drawing/2014/main" xmlns="" id="{1A5EDBED-057C-43E8-A1E7-C08AC8393C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00688" y="974725"/>
            <a:ext cx="6172200" cy="487362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EB14FFA-07E9-4B8F-90AB-DCEC90AB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768485"/>
          </a:xfrm>
        </p:spPr>
        <p:txBody>
          <a:bodyPr>
            <a:normAutofit/>
          </a:bodyPr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Śmigus- dyngus</a:t>
            </a: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6551F8E1-2892-4EAC-B758-98F981105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9320" y="1400783"/>
            <a:ext cx="5006535" cy="4460267"/>
          </a:xfrm>
        </p:spPr>
        <p:txBody>
          <a:bodyPr>
            <a:normAutofit fontScale="85000" lnSpcReduction="10000"/>
          </a:bodyPr>
          <a:lstStyle/>
          <a:p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Śmigus –dyngus w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Polsce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wziął się ze Słowiańskich obchodów z okazji początku wiosny. W tym czasie powinno obmyć się w poświęconej wodzie, a następnie dla zdrowia poddać się chłoście. Obrzędy skąpania i chłosty połączono w jeden - śmigus-dyngus, który przetrwał do dziś, jednak w znacznie mniej bolesnej formie. Z pewnością niewielu spośród nas wie, że </a:t>
            </a: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śmigus -dyngus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 tradycją, która w obrządku słowiańskim przypadała właśnie na 21 marca. Lanie wodą miało symbolizować oczyszczenie ciała i duszy. Podobnie jest również z wielkanocnym zdobieniem jajek, które miały nawiązywać do powrotu wiosny oraz nowego życia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86122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xmlns="" id="{B274706A-8CD0-446D-9D74-A1A6D98518FB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91000">
                <a:srgbClr val="FFFF00"/>
              </a:gs>
              <a:gs pos="3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Nowe tradycje</a:t>
            </a:r>
            <a:b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6F8E8857-B794-4FC7-AF22-68E74ECA5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11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Często stare zwyczaje zamierają, jednak w ich miejsce pojawiają się zupełnie nowe sposoby na celebrowanie ważnych wydarzeń. Przykładem może być tutaj </a:t>
            </a:r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amerykańskie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Annapolis, gdzie mieszkańcy, chcąc przywołać szybszy początek okresu rekreacyjnego i pożegnać zimę, palą swoje … skarpety.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17089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Bazie, Puszek, Beżowy, Wierzba, Gałązki, Pastelowe"/>
          <p:cNvPicPr/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-48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F1F6914-187C-41A8-B9DA-0B7B7C72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lgerian" panose="04020705040A02060702" pitchFamily="82" charset="0"/>
              </a:rPr>
              <a:t>WIOSNA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3B8FBBE-5299-49F3-807E-A719052750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/>
              <a:t>	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Wiosna to urokliwa pora roku. Przyroda budzi się z zimowego snu, zza chmur wychodzi ciepłe słońce, a wraz z nim wraca energia do działania. Na wsiach wiosna zmienia nie tylko krajobraz, ale również tryb życia. Wiosna w rolnictwie to przede wszystkim początek intensywnej pracy. Rozpoczyna się wypas zwierząt hodowlanych i pierwsze siewy. Wiosna przynosi również </a:t>
            </a: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rodzinne </a:t>
            </a:r>
            <a:r>
              <a:rPr lang="pl-PL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Śwęta</a:t>
            </a:r>
            <a:r>
              <a:rPr lang="pl-PL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Wielkanocne, Dzień Matki czy Dzień Dziecka. 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także czas świąt państwowych takich jak Święto Pracy i Święto Konstytucji 3 Maja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99414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erce, Niebo, Dahl, Błękitne Nieb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31" y="0"/>
            <a:ext cx="1222903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38DB532-A24A-45FC-80CB-23CC37627F06}"/>
              </a:ext>
            </a:extLst>
          </p:cNvPr>
          <p:cNvSpPr/>
          <p:nvPr/>
        </p:nvSpPr>
        <p:spPr>
          <a:xfrm>
            <a:off x="1877439" y="1371599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Choć w różnych zakątkach świata pierwszy dzień wiosny jest obchodzony na różnorakie sposoby, nie ulega wątpliwości, że jest to moment, który napawa serca radością i daje nadzieję na nowy początek. Dlatego obchody wiosenne są tak popularne na całym świecie.</a:t>
            </a:r>
          </a:p>
        </p:txBody>
      </p:sp>
    </p:spTree>
    <p:extLst>
      <p:ext uri="{BB962C8B-B14F-4D97-AF65-F5344CB8AC3E}">
        <p14:creationId xmlns="" xmlns:p14="http://schemas.microsoft.com/office/powerpoint/2010/main" val="1640943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44F124C5-E8DF-42ED-83D4-CA05AE26F3C4}"/>
              </a:ext>
            </a:extLst>
          </p:cNvPr>
          <p:cNvSpPr/>
          <p:nvPr/>
        </p:nvSpPr>
        <p:spPr>
          <a:xfrm>
            <a:off x="451945" y="756745"/>
            <a:ext cx="11309131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1200"/>
              </a:spcAft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Teraz pierwszy dzień wiosny kojarzy się głównie z dniem wagarowicza, który wypada w </a:t>
            </a:r>
            <a:r>
              <a:rPr lang="pl-P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pierwszy dzień wiosny kalendarzowej, czyli 21 marca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 tym roku nauka odbywa się zdalnie, nadal szaleje </a:t>
            </a:r>
            <a:r>
              <a:rPr lang="pl-P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pandemia,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więc obchody lepiej przełożyć na bardziej sprzyjający czas.</a:t>
            </a:r>
            <a:endParaRPr lang="pl-PL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ctr">
              <a:spcAft>
                <a:spcPts val="0"/>
              </a:spcAft>
            </a:pP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Skąd </a:t>
            </a:r>
            <a:r>
              <a:rPr lang="pl-P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wziął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się </a:t>
            </a:r>
            <a:r>
              <a:rPr lang="pl-PL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dzień wagarowicza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Tego do końca nie wiadomo, ale powszechnie obchodzi się go od lat </a:t>
            </a:r>
            <a:r>
              <a:rPr lang="pl-P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XX wieku. Jest znany nie tylko w Polsce, również w niektórych rejonach </a:t>
            </a:r>
            <a:r>
              <a:rPr lang="pl-P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Litwy,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 marca uczniowie powszechnie uciekają z lekcji. To zjawisko w naszym kraju jest tak nagminne, że w wielu szkołach nikt się mu nie dziwi. Nauczyciele starają się jednak zatrzymać uczniów w budynku, organizując różnego rodzaju aktywności. Zdarzały się też wspólne wyjścia do kina albo teatru.</a:t>
            </a:r>
            <a:endParaRPr lang="pl-PL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9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Biedronkach, Owadów, Para, Chrząszcze Biedronki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1800" y="0"/>
            <a:ext cx="287020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Biedronkach, Owadów, Para, Chrząszcze Biedronki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7150"/>
            <a:ext cx="28702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3BC6768-8121-4BF3-B004-DEDA7FE4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Najpopularniejsze</a:t>
            </a:r>
            <a:br>
              <a:rPr lang="pl-PL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zwiastuny wiosny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664CAF-9F76-48FF-9CDA-6FBBCE552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Zwykle zwiastuny wiosny można znaleźć kilka tygodni wcześniej. Od końca lutego i początku marca rośliny wcześnie kwitnące przypominają nam, że już pora wyglądać wiosny. Po długich i ciemnych zimowych miesiącach wiosna wnosi nowe życie do świata przyrody. Dni stają się dłuższe, kwiaty zaczynają kwitnąć, na drzewach i krzewach znów pojawiają się pędy, a królestwo zwierząt budzi się z zimowego snu. </a:t>
            </a:r>
          </a:p>
        </p:txBody>
      </p:sp>
      <p:pic>
        <p:nvPicPr>
          <p:cNvPr id="8" name="Obraz 7" descr="Łąka, Zielona Łąka, Łąką, Trawa, Charakter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5200" y="5889625"/>
            <a:ext cx="6045200" cy="8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az 10" descr="Łąka, Zielona Łąka, Łąką, Trawa, Charakter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889625"/>
            <a:ext cx="6045200" cy="84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311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Bazie, Wierzbowe Gałązki, Przedwiośnie, Wiosna, Wierzba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49" y="3165645"/>
            <a:ext cx="5760720" cy="3630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Zawilce, Kwiaty, Kwiat Wiosny, Wiosna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7" y="3322489"/>
            <a:ext cx="4314825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Aconite Zima, Rannik Zimowy, Wiosna, Roślin, Kwitnienia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000" y="400723"/>
            <a:ext cx="8318500" cy="268033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E7F8BEA3-5423-4B7F-AED2-49DFF4974F6E}"/>
              </a:ext>
            </a:extLst>
          </p:cNvPr>
          <p:cNvSpPr/>
          <p:nvPr/>
        </p:nvSpPr>
        <p:spPr>
          <a:xfrm>
            <a:off x="4844374" y="2028654"/>
            <a:ext cx="58657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itchFamily="34" charset="0"/>
              </a:rPr>
              <a:t>Rannik zimowy</a:t>
            </a:r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xmlns="" id="{02233F13-C4D8-4595-B435-E0915727F576}"/>
              </a:ext>
            </a:extLst>
          </p:cNvPr>
          <p:cNvSpPr/>
          <p:nvPr/>
        </p:nvSpPr>
        <p:spPr>
          <a:xfrm rot="10800000" flipV="1">
            <a:off x="2019838" y="5729991"/>
            <a:ext cx="282453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itchFamily="34" charset="0"/>
              </a:rPr>
              <a:t>Z</a:t>
            </a:r>
            <a:r>
              <a:rPr lang="pl-PL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 Black" pitchFamily="34" charset="0"/>
              </a:rPr>
              <a:t>awilec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5573949" y="3436392"/>
            <a:ext cx="5307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 smtClean="0">
                <a:solidFill>
                  <a:schemeClr val="bg1"/>
                </a:solidFill>
                <a:cs typeface="Times New Roman" pitchFamily="18" charset="0"/>
              </a:rPr>
              <a:t>Wierzbowe bazie</a:t>
            </a:r>
            <a:endParaRPr lang="pl-PL" sz="48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434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asanki, Kwiaty, Wiosna, Puszyste, Owłosione, Ogró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7" y="3795172"/>
            <a:ext cx="5368213" cy="29792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 descr="Przebiśnieg, Bell Śnieg, Dzwonki Wiosna, Kwiat, Wiosna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10" y="3613782"/>
            <a:ext cx="5760720" cy="334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Przylaszczki, Pospolite, Jaskrowate, Zawilec, Kwiatki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7" y="44470"/>
            <a:ext cx="5760720" cy="38461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B0652A75-D973-4CB4-81C6-6B16E258B8AE}"/>
              </a:ext>
            </a:extLst>
          </p:cNvPr>
          <p:cNvSpPr/>
          <p:nvPr/>
        </p:nvSpPr>
        <p:spPr>
          <a:xfrm>
            <a:off x="2519265" y="2967335"/>
            <a:ext cx="37322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Przylaszczki</a:t>
            </a:r>
            <a:endParaRPr lang="pl-PL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4AD32183-EDC7-43FF-A9B5-68DA98BA4A14}"/>
              </a:ext>
            </a:extLst>
          </p:cNvPr>
          <p:cNvSpPr txBox="1"/>
          <p:nvPr/>
        </p:nvSpPr>
        <p:spPr>
          <a:xfrm rot="10800000" flipV="1">
            <a:off x="8686800" y="60270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Przebiśniegi</a:t>
            </a:r>
            <a:endParaRPr lang="pl-PL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733FD063-C870-454B-80D3-189F5049C688}"/>
              </a:ext>
            </a:extLst>
          </p:cNvPr>
          <p:cNvSpPr txBox="1"/>
          <p:nvPr/>
        </p:nvSpPr>
        <p:spPr>
          <a:xfrm>
            <a:off x="559837" y="5892518"/>
            <a:ext cx="2551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Sasanki</a:t>
            </a:r>
          </a:p>
        </p:txBody>
      </p:sp>
      <p:pic>
        <p:nvPicPr>
          <p:cNvPr id="3076" name="Picture 4" descr="Forsycja, Złoto Bez, Kwiat, Bush, Forsycja Kwiaty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449" y="323887"/>
            <a:ext cx="4934842" cy="32898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9358036" y="2679700"/>
            <a:ext cx="2241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b="1" dirty="0" smtClean="0">
                <a:solidFill>
                  <a:schemeClr val="bg1"/>
                </a:solidFill>
              </a:rPr>
              <a:t>Forsycja</a:t>
            </a:r>
            <a:endParaRPr lang="pl-PL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437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okrotki, Kwiaty, Roślin, Białe Kwiaty, Asteracea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774700"/>
            <a:ext cx="6113423" cy="5981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 descr="Żonkile, Kwiaty, Wiosna, Natura, Ogród, Kwiat, Roślin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7" y="3642496"/>
            <a:ext cx="5101823" cy="311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Krokus, Krokus Kwiat, Wiosna, Purpurowy, Kwiaty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97" y="196003"/>
            <a:ext cx="5760720" cy="35107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3B05355E-AECC-4157-AC11-5A2ACFD2EA60}"/>
              </a:ext>
            </a:extLst>
          </p:cNvPr>
          <p:cNvSpPr txBox="1"/>
          <p:nvPr/>
        </p:nvSpPr>
        <p:spPr>
          <a:xfrm>
            <a:off x="3568700" y="2654301"/>
            <a:ext cx="2643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Krokusy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3CBF9EBF-C9AE-4C31-83FE-398A1AC0297E}"/>
              </a:ext>
            </a:extLst>
          </p:cNvPr>
          <p:cNvSpPr txBox="1"/>
          <p:nvPr/>
        </p:nvSpPr>
        <p:spPr>
          <a:xfrm>
            <a:off x="8166100" y="5620861"/>
            <a:ext cx="3606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6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Stokrotki</a:t>
            </a:r>
            <a:endParaRPr lang="pl-PL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AC2E0865-BAD1-4A2B-A007-97B85F4734BF}"/>
              </a:ext>
            </a:extLst>
          </p:cNvPr>
          <p:cNvSpPr txBox="1"/>
          <p:nvPr/>
        </p:nvSpPr>
        <p:spPr>
          <a:xfrm>
            <a:off x="422677" y="3744096"/>
            <a:ext cx="2663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Żonkile</a:t>
            </a:r>
            <a:endParaRPr lang="pl-PL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028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taki, Żurawie, Swap, Natura, Przyrody, Para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0" y="1189793"/>
            <a:ext cx="5760720" cy="472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az 8" descr="Biedronka, Lot, Chrząszcz, Owad, Makro, Arkusz, Natura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5881" y="4220855"/>
            <a:ext cx="3238500" cy="25332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FEA009E5-5A05-4EA2-B403-9630FD806AD0}"/>
              </a:ext>
            </a:extLst>
          </p:cNvPr>
          <p:cNvSpPr txBox="1"/>
          <p:nvPr/>
        </p:nvSpPr>
        <p:spPr>
          <a:xfrm>
            <a:off x="3213101" y="3136612"/>
            <a:ext cx="1498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Bocian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E0B3D765-F0EC-4C85-AE08-F0430EFF37D2}"/>
              </a:ext>
            </a:extLst>
          </p:cNvPr>
          <p:cNvSpPr txBox="1"/>
          <p:nvPr/>
        </p:nvSpPr>
        <p:spPr>
          <a:xfrm rot="10800000" flipV="1">
            <a:off x="9512300" y="5987620"/>
            <a:ext cx="245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Żurawie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E42CA86F-699A-4FC6-B236-6B83DBE84E06}"/>
              </a:ext>
            </a:extLst>
          </p:cNvPr>
          <p:cNvSpPr txBox="1"/>
          <p:nvPr/>
        </p:nvSpPr>
        <p:spPr>
          <a:xfrm>
            <a:off x="215900" y="5915608"/>
            <a:ext cx="2374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Biedronka</a:t>
            </a:r>
          </a:p>
        </p:txBody>
      </p:sp>
      <p:pic>
        <p:nvPicPr>
          <p:cNvPr id="8" name="Obraz 7" descr="Bocian, Latający, Wyładunku, Elegancki, Wtapianie, Ptak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600" y="101600"/>
            <a:ext cx="5358363" cy="47938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1424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Zwierząt, Szpak, Ptasia, Ptak, Pierze, Natura, Siedzi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7400" y="3226547"/>
            <a:ext cx="3441700" cy="308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 descr="Skowronek, Ptak, Songbird, Charakter, Zwierząt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6868" y="165388"/>
            <a:ext cx="4441631" cy="270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az 6" descr="Jaskółka Na Przewodzie, Ptak Na Drucie, Swift, Swallow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4268" y="2037518"/>
            <a:ext cx="1651000" cy="3328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az 9" descr="Niedźwiedź, Niedźwiedź Brunatny, Miś, Owłosione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886"/>
          <a:stretch/>
        </p:blipFill>
        <p:spPr bwMode="auto">
          <a:xfrm>
            <a:off x="1" y="-172282"/>
            <a:ext cx="4391660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1" y="4419600"/>
            <a:ext cx="4711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Niedźwiedzie budzą się ze snu</a:t>
            </a:r>
            <a:endParaRPr lang="pl-PL" sz="28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4705350" y="2407166"/>
            <a:ext cx="2559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Skowronek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029075" y="6311326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S</a:t>
            </a:r>
            <a:r>
              <a:rPr lang="pl-PL" sz="2800" b="1" dirty="0" smtClean="0"/>
              <a:t>zpak</a:t>
            </a:r>
            <a:endParaRPr lang="pl-PL" sz="2800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9588499" y="5676900"/>
            <a:ext cx="142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/>
              <a:t>Jaskółka</a:t>
            </a:r>
            <a:endParaRPr lang="pl-PL" sz="2800" b="1" dirty="0"/>
          </a:p>
        </p:txBody>
      </p:sp>
    </p:spTree>
    <p:extLst>
      <p:ext uri="{BB962C8B-B14F-4D97-AF65-F5344CB8AC3E}">
        <p14:creationId xmlns="" xmlns:p14="http://schemas.microsoft.com/office/powerpoint/2010/main" val="39156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1000">
              <a:srgbClr val="FFFF00"/>
            </a:gs>
            <a:gs pos="3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2535CDD-F204-43D0-AFF1-9305B31EB6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1258" y="571500"/>
            <a:ext cx="11784562" cy="24236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UWAGĘ</a:t>
            </a:r>
          </a:p>
        </p:txBody>
      </p:sp>
      <p:pic>
        <p:nvPicPr>
          <p:cNvPr id="5" name="Obraz 4" descr="Pszczoła, Owad, Stokrotka, Kwiat, Roślin, Flory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280" y="1568767"/>
            <a:ext cx="5760720" cy="44256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3048000" y="59944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rgbClr val="00B050"/>
                </a:solidFill>
              </a:rPr>
              <a:t>Nareszcie wiosna</a:t>
            </a:r>
            <a:endParaRPr lang="pl-PL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916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18 -0.118 0.132 -0.118 0.011 0 C 0.132 -0.118 0.132 0.132 0.011 0.011 C 0.132 0.132 -0.118 0.132 0 0.011 C -0.118 0.132 -0.118 -0.11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Przebiśnieg, Początku Gafa, Wiosenny Kwiat, Kwiaty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9ED1716A-A5D5-4436-96F6-7932B880C2C2}"/>
              </a:ext>
            </a:extLst>
          </p:cNvPr>
          <p:cNvSpPr/>
          <p:nvPr/>
        </p:nvSpPr>
        <p:spPr>
          <a:xfrm>
            <a:off x="1128409" y="836580"/>
            <a:ext cx="100486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Zmiany pogodowe, które zwykle zapoczątkowuje pierwszy dzień wiosny, nie na każdego mają pozytywny wpływ. Częstym zjawiskiem jest tzw. p</a:t>
            </a: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rzesilenie wiosenne,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więc zmęczenie, zniechęcenie, senność, a nawet bóle mięśni </a:t>
            </a:r>
            <a:r>
              <a:rPr lang="pl-PL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czy kości. </a:t>
            </a: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Organizm domaga się odpoczynku, bo nie potrafi tak szybko przestawić się po zimie. Jedyną radą jest posłuchanie swojego organizmu i zwolnienie tempa, aż przyzwyczai się do nowych okoliczności</a:t>
            </a:r>
            <a:r>
              <a:rPr lang="pl-P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81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łońce, Słoneczny, Sunbeam, Promienie Słońca, Akware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77344" cy="68422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0D080108-839A-42FE-9A4E-7BB0FF7A9F5E}"/>
              </a:ext>
            </a:extLst>
          </p:cNvPr>
          <p:cNvSpPr/>
          <p:nvPr/>
        </p:nvSpPr>
        <p:spPr>
          <a:xfrm>
            <a:off x="2548648" y="929391"/>
            <a:ext cx="781131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 szkole zawsze uczyliśmy się, że wiosna rozpoczyna się 21 marca. Jest to jednak data wiosny kalendarzowej. Bowiem pierwszy dzień wiosny astronomicznej przypada 20 marca 2021 roku. Wiąże się z równonocą wiosenną, która </a:t>
            </a: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ma miejsce, kiedy Słońce pr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zechodzi przez Punkt Barana, a słoneczne promienie padają na równik prostopadle. Są w tym samym czasie także styczne do powierzchni Ziemi przy biegunach. Najczęściej ma to miejsce 20 lub 21 marca, ale może się zdarzyć, że kalendarzowa i astronomiczna wiosna będą przypadać tego samego dnia.</a:t>
            </a:r>
            <a:endParaRPr lang="pl-PL" sz="2800" dirty="0"/>
          </a:p>
        </p:txBody>
      </p:sp>
    </p:spTree>
    <p:extLst>
      <p:ext uri="{BB962C8B-B14F-4D97-AF65-F5344CB8AC3E}">
        <p14:creationId xmlns="" xmlns:p14="http://schemas.microsoft.com/office/powerpoint/2010/main" val="268953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2706B7BF-CF6A-493D-92B0-5BFB250E5FC5}"/>
              </a:ext>
            </a:extLst>
          </p:cNvPr>
          <p:cNvSpPr/>
          <p:nvPr/>
        </p:nvSpPr>
        <p:spPr>
          <a:xfrm>
            <a:off x="2324911" y="1469755"/>
            <a:ext cx="781130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Równonoc wiosenna nie zawsze wypadała w okolicach 20 marca. Z powodu tego, że kalendarz juliański nie był dokładny, w XVI wieku kalendarzowa wiosna </a:t>
            </a:r>
            <a:r>
              <a:rPr lang="pl-P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miała miejsce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około 11 marca! Dopiero po wprowadzeniu </a:t>
            </a:r>
            <a:r>
              <a:rPr lang="pl-P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kalendarza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gregoriańskiego w 1582 roku data równonocy została ustalona na 20-21 </a:t>
            </a:r>
            <a:r>
              <a:rPr lang="pl-PL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marca-jest to czas </a:t>
            </a:r>
            <a:r>
              <a:rPr lang="pl-P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kiedy i dzień, i noc mają po 12 godzin.</a:t>
            </a:r>
            <a:endParaRPr lang="pl-PL" sz="2800" dirty="0"/>
          </a:p>
        </p:txBody>
      </p:sp>
    </p:spTree>
    <p:extLst>
      <p:ext uri="{BB962C8B-B14F-4D97-AF65-F5344CB8AC3E}">
        <p14:creationId xmlns="" xmlns:p14="http://schemas.microsoft.com/office/powerpoint/2010/main" val="20444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Koniczyna Ramka, Biedronka, Ramki, Szczęście, Podkowa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728"/>
            <a:ext cx="12070080" cy="67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D42E63-B22A-425F-B7B8-EFAEB8E8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Wiosna w Polsce - ciekawostki i tradycje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6EA86CC-BA75-4D31-A87E-D0D8E5BD57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/>
              <a:t>Słowiańska bogini Mora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715AD751-1EDF-43CB-A6DE-07487A05C6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pl-PL" dirty="0">
              <a:solidFill>
                <a:srgbClr val="FF3300"/>
              </a:solidFill>
            </a:endParaRPr>
          </a:p>
          <a:p>
            <a:pPr marL="0" indent="0" algn="ctr">
              <a:buNone/>
            </a:pPr>
            <a:r>
              <a:rPr lang="pl-PL" sz="3200" b="1" dirty="0">
                <a:solidFill>
                  <a:srgbClr val="FF3300"/>
                </a:solidFill>
              </a:rPr>
              <a:t>zwana też </a:t>
            </a:r>
            <a:r>
              <a:rPr lang="pl-PL" sz="3200" b="1" dirty="0" err="1">
                <a:solidFill>
                  <a:srgbClr val="FF3300"/>
                </a:solidFill>
              </a:rPr>
              <a:t>Morana</a:t>
            </a:r>
            <a:r>
              <a:rPr lang="pl-PL" sz="3200" b="1" dirty="0">
                <a:solidFill>
                  <a:srgbClr val="FF3300"/>
                </a:solidFill>
              </a:rPr>
              <a:t> czy Morena była symbolem zimy, ale także śmierci. Plemiona Słowiańskie zaczynały obchody z okazji wiosny od tak </a:t>
            </a:r>
            <a:r>
              <a:rPr lang="pl-PL" sz="3200" b="1" dirty="0" smtClean="0">
                <a:solidFill>
                  <a:srgbClr val="FF3300"/>
                </a:solidFill>
              </a:rPr>
              <a:t>zwanych Jarych Godów</a:t>
            </a:r>
            <a:endParaRPr lang="pl-PL" sz="3200" b="1" dirty="0">
              <a:solidFill>
                <a:srgbClr val="FF3300"/>
              </a:solidFill>
            </a:endParaRP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DB999A48-0967-4C3F-9826-53F3665E6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/>
              <a:t>Nazwa ‘Jare Gody’ 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2AF15038-AA93-4B3C-9B84-BD0430B23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effectLst>
            <a:glow rad="127000">
              <a:schemeClr val="accent1"/>
            </a:glow>
            <a:outerShdw blurRad="50800" dist="50800" dir="5400000" algn="ctr" rotWithShape="0">
              <a:srgbClr val="000000">
                <a:alpha val="99000"/>
              </a:srgbClr>
            </a:outerShdw>
            <a:softEdge rad="127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FF3300"/>
                </a:solidFill>
              </a:rPr>
              <a:t>wzięła się od boga </a:t>
            </a:r>
            <a:r>
              <a:rPr lang="pl-PL" sz="3200" b="1" dirty="0" err="1">
                <a:solidFill>
                  <a:srgbClr val="FF3300"/>
                </a:solidFill>
              </a:rPr>
              <a:t>Jaryło</a:t>
            </a:r>
            <a:r>
              <a:rPr lang="pl-PL" sz="3200" b="1" dirty="0">
                <a:solidFill>
                  <a:srgbClr val="FF3300"/>
                </a:solidFill>
              </a:rPr>
              <a:t>, który był patronem wiosny i płodności. Z tej okazji Słowianie malowali jajka - potem chrześcijaństwo przejęło zwyczaj malowania pisanek wielkanocnych</a:t>
            </a:r>
            <a:r>
              <a:rPr lang="pl-PL" sz="3200" dirty="0">
                <a:solidFill>
                  <a:srgbClr val="FF3300"/>
                </a:solidFill>
              </a:rPr>
              <a:t>.</a:t>
            </a:r>
            <a:br>
              <a:rPr lang="pl-PL" sz="3200" dirty="0">
                <a:solidFill>
                  <a:srgbClr val="FF3300"/>
                </a:solidFill>
              </a:rPr>
            </a:br>
            <a:endParaRPr lang="pl-PL" sz="32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773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6FC717-436E-47B6-83E1-76CA641B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437745"/>
          </a:xfrm>
        </p:spPr>
        <p:txBody>
          <a:bodyPr>
            <a:noAutofit/>
          </a:bodyPr>
          <a:lstStyle/>
          <a:p>
            <a:pPr algn="ctr"/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Marzanna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AF894ED-3CE2-421E-9C0D-21517CE2B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995363"/>
            <a:ext cx="3932237" cy="4873625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Topienie Marzanny miało oznaczać koniec panowania bogini Mory i początek nowej, radosnej pory roku. Obchodzono ten moment bardzo hucznie, tańcząc i śpiewając.</a:t>
            </a:r>
            <a:r>
              <a:rPr lang="pl-PL" sz="2800" dirty="0"/>
              <a:t> </a:t>
            </a:r>
            <a:r>
              <a:rPr lang="pl-PL" sz="2800" dirty="0">
                <a:latin typeface="Monotype Corsiva" panose="03010101010201010101" pitchFamily="66" charset="0"/>
              </a:rPr>
              <a:t>Ciekawostką jest fakt, że w niektórych miejscowościach </a:t>
            </a:r>
            <a:r>
              <a:rPr lang="pl-PL" sz="2800" dirty="0" smtClean="0">
                <a:latin typeface="Monotype Corsiva" panose="03010101010201010101" pitchFamily="66" charset="0"/>
              </a:rPr>
              <a:t>Marzannę </a:t>
            </a:r>
            <a:r>
              <a:rPr lang="pl-PL" sz="2800" dirty="0">
                <a:latin typeface="Monotype Corsiva" panose="03010101010201010101" pitchFamily="66" charset="0"/>
              </a:rPr>
              <a:t>zastępuje jej męski odpowiednik – Marzaniok.</a:t>
            </a:r>
          </a:p>
          <a:p>
            <a:pPr algn="ctr"/>
            <a:endParaRPr lang="pl-PL" sz="32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pic>
        <p:nvPicPr>
          <p:cNvPr id="9" name="Obraz 8" descr="Niestandardowe, Tradycja, Symbolu, Symbol Zimy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556"/>
          <a:stretch/>
        </p:blipFill>
        <p:spPr bwMode="auto">
          <a:xfrm>
            <a:off x="6705601" y="146304"/>
            <a:ext cx="4315396" cy="6608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386031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 descr="Kwiaty, Żonkile, Weronika, Rozmieszczenie, Wyciąć"/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5269582"/>
            <a:ext cx="5436870" cy="1531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Kwiaty, Żonkile, Weronika, Rozmieszczenie, Wyciąć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5303509"/>
            <a:ext cx="6510528" cy="155449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50A2AA89-34F9-4864-828E-8276125B9106}"/>
              </a:ext>
            </a:extLst>
          </p:cNvPr>
          <p:cNvSpPr txBox="1"/>
          <p:nvPr/>
        </p:nvSpPr>
        <p:spPr>
          <a:xfrm>
            <a:off x="1016000" y="6800850"/>
            <a:ext cx="1016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4" tooltip="http://www.garnek.pl/lucio/26307850/woda-tu-czysta-i-zimna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5" tooltip="https://creativecommons.org/licenses/by-nd/3.0/"/>
              </a:rPr>
              <a:t>CC BY-ND</a:t>
            </a:r>
            <a:endParaRPr lang="pl-PL" sz="90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384E0C6-C69F-436D-9098-27E7138D475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pl-PL" sz="4800" b="1" dirty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kiedyś wyglądał zwyczaj topienia </a:t>
            </a:r>
            <a:r>
              <a:rPr lang="pl-PL" sz="4800" b="1" dirty="0" smtClean="0">
                <a:ln>
                  <a:solidFill>
                    <a:srgbClr val="0000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Marzanny</a:t>
            </a:r>
            <a:endParaRPr lang="pl-PL" sz="4800" dirty="0">
              <a:ln>
                <a:solidFill>
                  <a:srgbClr val="0000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544B320-7268-4CF5-96B9-BD6466966F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40007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Kukła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Marzanny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wykonywana była ze słomy, płótna i licznych ozdób (korali i wstążek). Najpierw kukłę po wszystkich domach na wsi obnosiły dzieci, które dodatkowo trzymały w rękach gałązki jałowca. W trakcie tego obrzędu </a:t>
            </a:r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Marzanna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była wkładana do każdego mijanego zbiornika z wodą, co miało symbolizować jej podtapianie.</a:t>
            </a:r>
          </a:p>
          <a:p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ED301B5-55E8-427D-88F4-D3E9C4D702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667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 koniec dnia kukłę zabierali starsi mieszkańcy wioski i wyprowadzali poza granicę wsi, a następnie podpalali i wrzucali do wody. Zwyczaj symbolicznego uśmiercania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Marzanny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był przez długi czas uznawany za pogański i nawet krytykowany przez kościół katolicki. Mimo tego, tradycja przetrwała i do dziś jest kultywowana w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różnych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regionach Polski</a:t>
            </a:r>
          </a:p>
        </p:txBody>
      </p:sp>
    </p:spTree>
    <p:extLst>
      <p:ext uri="{BB962C8B-B14F-4D97-AF65-F5344CB8AC3E}">
        <p14:creationId xmlns="" xmlns:p14="http://schemas.microsoft.com/office/powerpoint/2010/main" val="143523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xmlns="" id="{CFAFB1FC-A03D-4D91-8F96-AD883A595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43281" y="3429000"/>
            <a:ext cx="2187101" cy="1689471"/>
          </a:xfrm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76CF18-9CD6-4B92-8CBC-7E7214A5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91845" cy="439704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Współczesna Marzanna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1282FFE7-12A4-4230-AE86-CFDE0F6F0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54868"/>
            <a:ext cx="5804203" cy="4474723"/>
          </a:xfrm>
        </p:spPr>
        <p:txBody>
          <a:bodyPr>
            <a:normAutofit lnSpcReduction="10000"/>
          </a:bodyPr>
          <a:lstStyle/>
          <a:p>
            <a:pPr algn="ctr"/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Obrzęd topienia Marzanny jest nam dobrze znany, jednak ze względów ekologicznych nie jest praktykowany w taki sam sposób, w jaki robili to nasi przodkowie. Obecnie Marzannę tworzy się ze starych, zużytych przedmiotów i nie wrzuca się jej do rzeki, aby nie przyczyniać się do wzrostu zanieczyszczeń</a:t>
            </a:r>
            <a:r>
              <a:rPr lang="pl-PL" dirty="0"/>
              <a:t>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12BA1E59-444A-49E1-9E57-9E39A403D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33" y="896904"/>
            <a:ext cx="3578157" cy="5448880"/>
          </a:xfrm>
          <a:prstGeom prst="rect">
            <a:avLst/>
          </a:prstGeom>
          <a:pattFill prst="lgCheck">
            <a:fgClr>
              <a:srgbClr val="00B050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="" xmlns:p14="http://schemas.microsoft.com/office/powerpoint/2010/main" val="235766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1540</Words>
  <Application>Microsoft Office PowerPoint</Application>
  <PresentationFormat>Niestandardowy</PresentationFormat>
  <Paragraphs>65</Paragraphs>
  <Slides>28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Motyw pakietu Office</vt:lpstr>
      <vt:lpstr>Witamy wiosnę       2021</vt:lpstr>
      <vt:lpstr>WIOSNA</vt:lpstr>
      <vt:lpstr>Slajd 3</vt:lpstr>
      <vt:lpstr>Slajd 4</vt:lpstr>
      <vt:lpstr>Slajd 5</vt:lpstr>
      <vt:lpstr>Wiosna w Polsce - ciekawostki i tradycje</vt:lpstr>
      <vt:lpstr>Marzanna</vt:lpstr>
      <vt:lpstr>Jak kiedyś wyglądał zwyczaj topienia Marzanny</vt:lpstr>
      <vt:lpstr>Współczesna Marzanna</vt:lpstr>
      <vt:lpstr>Pierwszy dzień wiosny na świecie - zwyczaje, których nie znałeś!</vt:lpstr>
      <vt:lpstr>Slajd 11</vt:lpstr>
      <vt:lpstr>Slajd 12</vt:lpstr>
      <vt:lpstr>Slajd 13</vt:lpstr>
      <vt:lpstr>Slajd 14</vt:lpstr>
      <vt:lpstr>Święto ognia </vt:lpstr>
      <vt:lpstr>Festiwal kolorów </vt:lpstr>
      <vt:lpstr>Tajlandzki Śmigus – dyngus </vt:lpstr>
      <vt:lpstr>Śmigus- dyngus</vt:lpstr>
      <vt:lpstr>Nowe tradycje </vt:lpstr>
      <vt:lpstr>Slajd 20</vt:lpstr>
      <vt:lpstr>Slajd 21</vt:lpstr>
      <vt:lpstr>Najpopularniejsze  zwiastuny wiosny</vt:lpstr>
      <vt:lpstr>Slajd 23</vt:lpstr>
      <vt:lpstr>Slajd 24</vt:lpstr>
      <vt:lpstr>Slajd 25</vt:lpstr>
      <vt:lpstr>Slajd 26</vt:lpstr>
      <vt:lpstr>Slajd 27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Chrząstowska</dc:creator>
  <cp:lastModifiedBy>user</cp:lastModifiedBy>
  <cp:revision>138</cp:revision>
  <dcterms:created xsi:type="dcterms:W3CDTF">2021-03-16T12:27:43Z</dcterms:created>
  <dcterms:modified xsi:type="dcterms:W3CDTF">2021-03-19T09:17:02Z</dcterms:modified>
</cp:coreProperties>
</file>